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2"/>
  </p:notesMasterIdLst>
  <p:sldIdLst>
    <p:sldId id="300" r:id="rId2"/>
    <p:sldId id="261" r:id="rId3"/>
    <p:sldId id="260" r:id="rId4"/>
    <p:sldId id="259" r:id="rId5"/>
    <p:sldId id="275" r:id="rId6"/>
    <p:sldId id="264" r:id="rId7"/>
    <p:sldId id="487" r:id="rId8"/>
    <p:sldId id="270" r:id="rId9"/>
    <p:sldId id="301" r:id="rId10"/>
    <p:sldId id="276" r:id="rId11"/>
    <p:sldId id="263" r:id="rId12"/>
    <p:sldId id="273" r:id="rId13"/>
    <p:sldId id="271" r:id="rId14"/>
    <p:sldId id="272" r:id="rId15"/>
    <p:sldId id="644" r:id="rId16"/>
    <p:sldId id="278" r:id="rId17"/>
    <p:sldId id="279" r:id="rId18"/>
    <p:sldId id="280" r:id="rId19"/>
    <p:sldId id="303" r:id="rId20"/>
    <p:sldId id="265" r:id="rId21"/>
    <p:sldId id="304" r:id="rId22"/>
    <p:sldId id="493" r:id="rId23"/>
    <p:sldId id="482" r:id="rId24"/>
    <p:sldId id="637" r:id="rId25"/>
    <p:sldId id="775" r:id="rId26"/>
    <p:sldId id="305" r:id="rId27"/>
    <p:sldId id="302" r:id="rId28"/>
    <p:sldId id="307" r:id="rId29"/>
    <p:sldId id="774" r:id="rId30"/>
    <p:sldId id="257" r:id="rId31"/>
    <p:sldId id="767" r:id="rId32"/>
    <p:sldId id="258" r:id="rId33"/>
    <p:sldId id="768" r:id="rId34"/>
    <p:sldId id="769" r:id="rId35"/>
    <p:sldId id="770" r:id="rId36"/>
    <p:sldId id="762" r:id="rId37"/>
    <p:sldId id="771" r:id="rId38"/>
    <p:sldId id="773" r:id="rId39"/>
    <p:sldId id="485" r:id="rId40"/>
    <p:sldId id="290" r:id="rId41"/>
    <p:sldId id="291" r:id="rId42"/>
    <p:sldId id="292" r:id="rId43"/>
    <p:sldId id="294" r:id="rId44"/>
    <p:sldId id="296" r:id="rId45"/>
    <p:sldId id="643" r:id="rId46"/>
    <p:sldId id="639" r:id="rId47"/>
    <p:sldId id="640" r:id="rId48"/>
    <p:sldId id="641" r:id="rId49"/>
    <p:sldId id="490" r:id="rId50"/>
    <p:sldId id="642" r:id="rId5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4593"/>
    <p:restoredTop sz="95833" autoAdjust="0"/>
  </p:normalViewPr>
  <p:slideViewPr>
    <p:cSldViewPr snapToGrid="0" snapToObjects="1">
      <p:cViewPr varScale="1">
        <p:scale>
          <a:sx n="175" d="100"/>
          <a:sy n="175" d="100"/>
        </p:scale>
        <p:origin x="50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3/31/25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izegdb.org/gene_center/gene/Zm00001eb225130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5E0D-672E-8242-A428-725726AC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8C87E-A401-1342-0699-280A6A5BB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1754C-D057-F2DB-F1A4-CE6AA2960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50982-5F31-611B-FCB4-DC630017C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0ACC-AC63-A1C2-5BA9-6885D04E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F982A-3A80-E6DB-9D9F-7D8573E9E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3A22-DBE6-655E-E60C-4D5843D31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459D8-2752-2CF3-C7DA-3ED678185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Zm00001eb225110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effectLst/>
                <a:highlight>
                  <a:srgbClr val="E8E8E8"/>
                </a:highlight>
                <a:latin typeface="Verdana" panose="020B0604030504040204" pitchFamily="34" charset="0"/>
                <a:hlinkClick r:id="rId3"/>
              </a:rPr>
              <a:t>Zm00001eb225130</a:t>
            </a:r>
            <a:endParaRPr lang="en-US" b="0" i="0" u="none" strike="noStrike" dirty="0">
              <a:effectLst/>
              <a:highlight>
                <a:srgbClr val="E8E8E8"/>
              </a:highlight>
              <a:latin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Zm00001eb225150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3zhenlab/CGR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8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310241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4/1/2025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08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7" y="647902"/>
            <a:ext cx="6739659" cy="43932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04" y="2268803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189104" y="1835767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4" y="111504"/>
            <a:ext cx="8954887" cy="652718"/>
          </a:xfrm>
        </p:spPr>
        <p:txBody>
          <a:bodyPr>
            <a:noAutofit/>
          </a:bodyPr>
          <a:lstStyle/>
          <a:p>
            <a:r>
              <a:rPr lang="en-US" sz="28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9" y="3731221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3707260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5" y="3451515"/>
            <a:ext cx="6559225" cy="1364257"/>
            <a:chOff x="1263334" y="4537367"/>
            <a:chExt cx="6559225" cy="136425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332881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378404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1770538"/>
            <a:ext cx="2132102" cy="1649900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76808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3487711"/>
            <a:ext cx="230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55439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2831778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317242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4" y="259301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5" y="1363120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259301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279621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8" y="279621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297768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297768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4" y="317242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09761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260034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66" y="194814"/>
            <a:ext cx="8949267" cy="616185"/>
          </a:xfrm>
        </p:spPr>
        <p:txBody>
          <a:bodyPr>
            <a:noAutofit/>
          </a:bodyPr>
          <a:lstStyle/>
          <a:p>
            <a:r>
              <a:rPr lang="en-US" sz="28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2" y="3324831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329337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2926592"/>
            <a:ext cx="8407398" cy="1184174"/>
            <a:chOff x="372535" y="4537367"/>
            <a:chExt cx="8407398" cy="118417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20480" y="5259876"/>
              <a:ext cx="301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fragment size = 380 </a:t>
              </a:r>
              <a:r>
                <a:rPr lang="en-US" sz="2400" dirty="0" err="1"/>
                <a:t>bp</a:t>
              </a:r>
              <a:endParaRPr lang="en-US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8" y="1982404"/>
            <a:ext cx="905933" cy="791855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63665" y="928841"/>
            <a:ext cx="2878335" cy="523220"/>
            <a:chOff x="3391776" y="1659202"/>
            <a:chExt cx="3697379" cy="523220"/>
          </a:xfrm>
        </p:grpSpPr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3391776" y="2182422"/>
              <a:ext cx="3697379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3068598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455" y="1440377"/>
            <a:ext cx="8695143" cy="524901"/>
            <a:chOff x="84790" y="2280685"/>
            <a:chExt cx="8695143" cy="52490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8055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84790" y="2280685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3068598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7060" y="4189393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229924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 (I)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8301" y="3570823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8302" y="1843757"/>
            <a:ext cx="8485715" cy="613353"/>
            <a:chOff x="343474" y="2014433"/>
            <a:chExt cx="8485715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97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6295" y="2233851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6295" y="3376090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6295" y="2445517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6295" y="3579289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6294" y="2623318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6294" y="2623318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8263" y="3912213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133" y="2074589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211089" y="3030000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627E-79D2-4F2A-6FF1-C2170AB5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815-3B9C-07D7-D888-DAB80941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551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 (II)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C92E3F-3EAC-D4C2-43A1-77B33CA701FC}"/>
              </a:ext>
            </a:extLst>
          </p:cNvPr>
          <p:cNvGrpSpPr/>
          <p:nvPr/>
        </p:nvGrpSpPr>
        <p:grpSpPr>
          <a:xfrm>
            <a:off x="929653" y="1577625"/>
            <a:ext cx="5074334" cy="564694"/>
            <a:chOff x="929653" y="3755676"/>
            <a:chExt cx="5074334" cy="56469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980005C-C13E-0B32-B0E1-546073C40ACD}"/>
                </a:ext>
              </a:extLst>
            </p:cNvPr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609268A-41C8-469F-2F1B-FF51FA104F59}"/>
                  </a:ext>
                </a:extLst>
              </p:cNvPr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6311942-8F15-AAB1-3FDB-7E8A3553D6A8}"/>
                  </a:ext>
                </a:extLst>
              </p:cNvPr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AB8095A-38C6-9775-91EB-9CC27ED4D754}"/>
                  </a:ext>
                </a:extLst>
              </p:cNvPr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B622E0-B28F-3C69-462E-E1946E3F67AE}"/>
                </a:ext>
              </a:extLst>
            </p:cNvPr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2CDBB8-902B-6D86-1E4A-1C8181BC9F32}"/>
              </a:ext>
            </a:extLst>
          </p:cNvPr>
          <p:cNvGrpSpPr/>
          <p:nvPr/>
        </p:nvGrpSpPr>
        <p:grpSpPr>
          <a:xfrm>
            <a:off x="211939" y="1911486"/>
            <a:ext cx="8642927" cy="2139442"/>
            <a:chOff x="211938" y="4089537"/>
            <a:chExt cx="8642927" cy="213944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0BCE05-DD19-2B4E-2613-769C976C9E9E}"/>
                </a:ext>
              </a:extLst>
            </p:cNvPr>
            <p:cNvGrpSpPr/>
            <p:nvPr/>
          </p:nvGrpSpPr>
          <p:grpSpPr>
            <a:xfrm>
              <a:off x="369150" y="4089537"/>
              <a:ext cx="8485715" cy="2119256"/>
              <a:chOff x="369150" y="4309666"/>
              <a:chExt cx="8485715" cy="211925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B4F867-5EE5-8C92-591B-E592A2AE7701}"/>
                  </a:ext>
                </a:extLst>
              </p:cNvPr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F8F3747-572B-C8D8-9253-429AB39375ED}"/>
                  </a:ext>
                </a:extLst>
              </p:cNvPr>
              <p:cNvGrpSpPr/>
              <p:nvPr/>
            </p:nvGrpSpPr>
            <p:grpSpPr>
              <a:xfrm>
                <a:off x="369150" y="4309666"/>
                <a:ext cx="8485715" cy="613353"/>
                <a:chOff x="343474" y="2014433"/>
                <a:chExt cx="8485715" cy="613353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A6A9E11-4F67-9030-091E-061046AFE8F4}"/>
                    </a:ext>
                  </a:extLst>
                </p:cNvPr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030BC5-4066-C6C1-4A15-CA1487B30A4B}"/>
                    </a:ext>
                  </a:extLst>
                </p:cNvPr>
                <p:cNvSpPr txBox="1"/>
                <p:nvPr/>
              </p:nvSpPr>
              <p:spPr>
                <a:xfrm>
                  <a:off x="6231940" y="2014433"/>
                  <a:ext cx="25972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9B3369B-8B71-9116-0C3B-021B429C1A1A}"/>
                  </a:ext>
                </a:extLst>
              </p:cNvPr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A752B3-6487-0A0B-5DD0-321E5565B121}"/>
                  </a:ext>
                </a:extLst>
              </p:cNvPr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F701E90-A156-65E0-53E0-EED980A77288}"/>
                  </a:ext>
                </a:extLst>
              </p:cNvPr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1863B3-8653-D0CC-05BA-FAF8032D69F0}"/>
                  </a:ext>
                </a:extLst>
              </p:cNvPr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9200E6A-4669-2D9A-3D92-3A190999AC53}"/>
                  </a:ext>
                </a:extLst>
              </p:cNvPr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C76637-61D6-5E60-8BFE-0A34A9B9020B}"/>
                  </a:ext>
                </a:extLst>
              </p:cNvPr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DCC7E5E-AA6B-51CE-2FBB-D6C18E7F1ABE}"/>
                  </a:ext>
                </a:extLst>
              </p:cNvPr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2118CF4-F8CB-5A7D-3E95-85874D1C3A6B}"/>
                  </a:ext>
                </a:extLst>
              </p:cNvPr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C07241-8012-4014-BAB5-25A7C0CEF149}"/>
                </a:ext>
              </a:extLst>
            </p:cNvPr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1FFC5-76AB-1BCA-E786-A77DCECB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74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8301" y="3423647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8302" y="1696581"/>
            <a:ext cx="8485715" cy="613353"/>
            <a:chOff x="343474" y="2014433"/>
            <a:chExt cx="8485715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97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2196" y="208667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2196" y="322891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2196" y="2298341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2196" y="3432113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8997" y="247614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2195" y="247614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1998" y="3765037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087" y="1715885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8998" y="322891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8998" y="3432113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2195" y="247614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8996" y="247614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089" y="4001038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37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8301" y="4194104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090" y="1141536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1998" y="4535494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1998" y="1758221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8998" y="3999371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39798" y="1336268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8997" y="1141535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7171" y="1047753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7171" y="2147656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089" y="351843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8998" y="2575465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8409" y="2551585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393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68" y="797957"/>
            <a:ext cx="5469462" cy="41062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69" y="134970"/>
            <a:ext cx="8229600" cy="63775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5" y="1043038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12716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12716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9" y="1309738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6" y="12716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6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9" y="14621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5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1309738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1462138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9" y="1385938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90" y="13097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4" y="13859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14621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13859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4" y="13097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10" y="14621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1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1" y="13859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1309738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1309738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8" y="14621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5" y="14621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4" y="13478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3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6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6" y="17288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6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3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3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18812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6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3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3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7" y="1643451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4" y="1567251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18885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6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9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9" y="17288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9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6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6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6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9" y="1576438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1" y="16526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1576438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1576438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5" y="1643451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1567251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531974" y="1459792"/>
            <a:ext cx="2004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6" y="21203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3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6" y="22727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3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5" y="21203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6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6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6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889553" y="838164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1" y="2738652"/>
            <a:ext cx="837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copy number?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1             2            1          0          1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3" y="1307392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9" y="1307392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1" y="14597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9" y="13835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9" y="1383592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130739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1307392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7" y="164110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7" y="156490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4" y="1574092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60" y="16502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157409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1574092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146155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384796" y="3704917"/>
            <a:ext cx="6252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73348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207" y="804332"/>
            <a:ext cx="7812594" cy="414180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 of comparative genomics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Whole genome assembly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Homotools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33880" y="97451"/>
            <a:ext cx="8229600" cy="6516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52446" y="10473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30023" y="1085401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21417" y="10473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53320" y="1161601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04181" y="10854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80035" y="11616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81755" y="12378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67961" y="11616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16229" y="1161601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598991" y="1199701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00713" y="1085401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68510" y="1085401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61052" y="1237801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55015" y="1085401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62799" y="12378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50726" y="123780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49005" y="11235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69682" y="1085401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27798" y="1237801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498489" y="1165705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56717" y="823791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78043" y="1810117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79" y="2810163"/>
            <a:ext cx="4453470" cy="22309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35197" y="1393363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2264" y="16219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754" y="1290739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5161" y="1660063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8628" y="16219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5198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331" y="18124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5537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7257" y="1660063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015" y="1812463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0531" y="1736263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1392" y="16600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7246" y="17362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966" y="18124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5172" y="17362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8446" y="16600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512" y="18124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6543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203" y="17362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7924" y="1660063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299" y="166006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010" y="18124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7937" y="18124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16" y="16981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25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1598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598" y="20791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198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125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525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2315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1598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0325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525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639" y="199377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4566" y="191757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23888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1948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621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621" y="20791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3221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0548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4348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0548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5161" y="1926763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6543" y="20029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8595" y="1926763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299" y="192676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8307" y="199377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166" y="1917576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998" y="24707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5525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398" y="26231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725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6817" y="24707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948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6748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948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585" y="1657717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3901" y="1657717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5863" y="18101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791" y="17339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3901" y="1733917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275" y="165771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4650" y="1657717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349" y="19914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349" y="19152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8256" y="1924417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4462" y="20006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8946" y="192441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5321" y="1924417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147" y="181187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2542" y="107737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4151" y="10871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3122" y="10871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740" y="12014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460" y="12776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9666" y="12014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504" y="12776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2431" y="1277657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0710" y="11633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271" y="1277657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164" y="108305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300" y="10848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1271" y="10848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889" y="11991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1609" y="12753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7815" y="11991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2653" y="12753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0580" y="127531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8859" y="11610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7721" y="1293933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6396" y="129073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929"/>
            <a:ext cx="8229600" cy="63420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7987"/>
            <a:ext cx="8229600" cy="3162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define effective genomic bins </a:t>
            </a:r>
            <a:r>
              <a:rPr lang="en-US" sz="2400" dirty="0"/>
              <a:t>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 reads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count read depths per bin </a:t>
            </a:r>
            <a:r>
              <a:rPr lang="en-US" sz="2400" dirty="0"/>
              <a:t>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combine neighboring bins with similar fold changes in read depth between the two samples (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segmentation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250525-ECEF-1CFE-5AF1-9B8520B8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50" y="436454"/>
            <a:ext cx="4330809" cy="43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13740-4905-AA88-1C53-D9A17FA4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393"/>
            <a:ext cx="3429000" cy="730364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3"/>
              </a:rPr>
              <a:t>CGRD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2366-ACA7-D775-DBBB-C115132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4DC3-ABF6-BF8D-2C0E-96EFA6568563}"/>
              </a:ext>
            </a:extLst>
          </p:cNvPr>
          <p:cNvSpPr txBox="1"/>
          <p:nvPr/>
        </p:nvSpPr>
        <p:spPr>
          <a:xfrm>
            <a:off x="357618" y="987715"/>
            <a:ext cx="43099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ref=./genome/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ref.fasta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reffq1=./reads/ref.1.fastq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reffq2=./reads/ref.2.fastq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qryfq1=./reads/qry.1.fastq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qryfq2=./reads/qry.2.fastq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--ref $ref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--subj 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--sfq1 $reffq1 --sfq2 $reffq2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--qfq1 $qryfq1 --qfq2 $qryfq2</a:t>
            </a:r>
          </a:p>
        </p:txBody>
      </p:sp>
    </p:spTree>
    <p:extLst>
      <p:ext uri="{BB962C8B-B14F-4D97-AF65-F5344CB8AC3E}">
        <p14:creationId xmlns:p14="http://schemas.microsoft.com/office/powerpoint/2010/main" val="271946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9" y="160185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51534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3" y="1016408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3146230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3920240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3855650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60A9-F371-BDB1-9A2A-2AA4C5B8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65689"/>
            <a:ext cx="8229600" cy="56837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CGRD identified a CNV conditioning seed colors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073102-BC44-A0C7-1B8B-558D1B01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3" y="808789"/>
            <a:ext cx="3585410" cy="4157549"/>
          </a:xfrm>
          <a:prstGeom prst="rect">
            <a:avLst/>
          </a:prstGeom>
        </p:spPr>
      </p:pic>
      <p:pic>
        <p:nvPicPr>
          <p:cNvPr id="12" name="Picture 1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B1A269E9-546A-803D-BA46-BD25B18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73" y="2836034"/>
            <a:ext cx="3167176" cy="967407"/>
          </a:xfrm>
          <a:prstGeom prst="rect">
            <a:avLst/>
          </a:prstGeom>
        </p:spPr>
      </p:pic>
      <p:pic>
        <p:nvPicPr>
          <p:cNvPr id="13" name="Picture 12" descr="A close up of food&#10;&#10;Description automatically generated">
            <a:extLst>
              <a:ext uri="{FF2B5EF4-FFF2-40B4-BE49-F238E27FC236}">
                <a16:creationId xmlns:a16="http://schemas.microsoft.com/office/drawing/2014/main" id="{DCD3F5E1-370A-FCFC-1228-57266E1C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73" y="1922774"/>
            <a:ext cx="3167176" cy="884856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DAA2CF0-E86A-4377-2929-E5965645A80B}"/>
              </a:ext>
            </a:extLst>
          </p:cNvPr>
          <p:cNvSpPr/>
          <p:nvPr/>
        </p:nvSpPr>
        <p:spPr>
          <a:xfrm>
            <a:off x="2783460" y="3473570"/>
            <a:ext cx="161027" cy="170912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91E61F-7D76-BD53-1E27-849717449D3F}"/>
              </a:ext>
            </a:extLst>
          </p:cNvPr>
          <p:cNvGrpSpPr/>
          <p:nvPr/>
        </p:nvGrpSpPr>
        <p:grpSpPr>
          <a:xfrm>
            <a:off x="1144392" y="1591835"/>
            <a:ext cx="746965" cy="707886"/>
            <a:chOff x="1115546" y="1848150"/>
            <a:chExt cx="474948" cy="450102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C1D7B9A7-44DA-9063-F406-1A11CD3372AD}"/>
                </a:ext>
              </a:extLst>
            </p:cNvPr>
            <p:cNvSpPr/>
            <p:nvPr/>
          </p:nvSpPr>
          <p:spPr>
            <a:xfrm>
              <a:off x="1115546" y="1944866"/>
              <a:ext cx="474948" cy="25722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9930F-4B8B-4B50-93EF-4CDB51147D0F}"/>
                </a:ext>
              </a:extLst>
            </p:cNvPr>
            <p:cNvSpPr txBox="1"/>
            <p:nvPr/>
          </p:nvSpPr>
          <p:spPr>
            <a:xfrm>
              <a:off x="1222573" y="1848150"/>
              <a:ext cx="268266" cy="45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D27CB6-76DC-7032-C957-4C27ED695B83}"/>
              </a:ext>
            </a:extLst>
          </p:cNvPr>
          <p:cNvSpPr txBox="1"/>
          <p:nvPr/>
        </p:nvSpPr>
        <p:spPr>
          <a:xfrm>
            <a:off x="5520110" y="4061167"/>
            <a:ext cx="2152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 et al, Genome Biology, 2022</a:t>
            </a:r>
          </a:p>
        </p:txBody>
      </p:sp>
    </p:spTree>
    <p:extLst>
      <p:ext uri="{BB962C8B-B14F-4D97-AF65-F5344CB8AC3E}">
        <p14:creationId xmlns:p14="http://schemas.microsoft.com/office/powerpoint/2010/main" val="31448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9A86-27C7-BF3E-6A6E-B969724A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259A-F176-170E-6850-5431F6C7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73348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cs typeface="Arial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EF9AD-DB0E-91DB-909E-A7EF00918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07" y="804332"/>
            <a:ext cx="7812594" cy="414180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D2C52-6C95-41AB-3FB0-2DEB19C9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3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60" y="185895"/>
            <a:ext cx="8696849" cy="461665"/>
          </a:xfrm>
        </p:spPr>
        <p:txBody>
          <a:bodyPr>
            <a:noAutofit/>
          </a:bodyPr>
          <a:lstStyle/>
          <a:p>
            <a:r>
              <a:rPr lang="en-US" sz="2800" dirty="0"/>
              <a:t>SyRI - finding genomic variation using genome assemblies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26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2134" y="1420432"/>
            <a:ext cx="6885471" cy="3483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A617D-4DC6-674E-BF56-89539536B517}"/>
              </a:ext>
            </a:extLst>
          </p:cNvPr>
          <p:cNvSpPr txBox="1"/>
          <p:nvPr/>
        </p:nvSpPr>
        <p:spPr>
          <a:xfrm>
            <a:off x="618674" y="958767"/>
            <a:ext cx="395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Aligner: </a:t>
            </a:r>
            <a:r>
              <a:rPr lang="en-US" sz="2400" dirty="0" err="1"/>
              <a:t>NUCmer</a:t>
            </a:r>
            <a:r>
              <a:rPr lang="en-US" sz="2400" dirty="0"/>
              <a:t> or minimap2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70822"/>
            <a:ext cx="8915400" cy="924447"/>
          </a:xfrm>
        </p:spPr>
        <p:txBody>
          <a:bodyPr>
            <a:noAutofit/>
          </a:bodyPr>
          <a:lstStyle/>
          <a:p>
            <a:r>
              <a:rPr lang="en-US" sz="2800" dirty="0"/>
              <a:t>Find aligned syntenic and SV blocks and then discover differences in sequence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533" y="1225110"/>
            <a:ext cx="4613401" cy="35421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28D43-A726-5D45-8FF4-A029E0A84543}"/>
              </a:ext>
            </a:extLst>
          </p:cNvPr>
          <p:cNvSpPr txBox="1"/>
          <p:nvPr/>
        </p:nvSpPr>
        <p:spPr>
          <a:xfrm>
            <a:off x="1799060" y="4773105"/>
            <a:ext cx="2772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Goel et al, 2019, Genome Biology, 20:277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699" y="153440"/>
            <a:ext cx="8520600" cy="5448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898658"/>
            <a:ext cx="8520600" cy="948906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76200" indent="0">
              <a:buSzPct val="129032"/>
              <a:buNone/>
            </a:pPr>
            <a:r>
              <a:rPr lang="en-US" sz="2400" dirty="0" err="1"/>
              <a:t>SyRI</a:t>
            </a:r>
            <a:r>
              <a:rPr lang="en-US" sz="2400" dirty="0"/>
              <a:t> is a tool using the </a:t>
            </a:r>
            <a:r>
              <a:rPr lang="en-US" sz="2400" b="1" dirty="0"/>
              <a:t>genome assemblies </a:t>
            </a:r>
            <a:r>
              <a:rPr lang="en-US" sz="2400" dirty="0"/>
              <a:t>to discover genomic rearrangement and local sequence differences (Goel et al., 2019)</a:t>
            </a:r>
            <a:endParaRPr sz="2400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536037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28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6368" y="2016236"/>
            <a:ext cx="6303619" cy="255940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20CEA-0CC3-DCAF-9116-D29F9D991B4B}"/>
              </a:ext>
            </a:extLst>
          </p:cNvPr>
          <p:cNvSpPr txBox="1"/>
          <p:nvPr/>
        </p:nvSpPr>
        <p:spPr>
          <a:xfrm>
            <a:off x="4929188" y="4744310"/>
            <a:ext cx="2479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 et al, Genome Biology, 2022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41E75-AA49-3CBA-A90C-86B2229A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7198-6000-5CD7-B4F5-6207DC00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96" y="102393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6245-C68A-CA88-D82D-D69B8B3B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67" y="879894"/>
            <a:ext cx="7344259" cy="406624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Whole genome assembly</a:t>
            </a:r>
          </a:p>
          <a:p>
            <a:r>
              <a:rPr lang="en-US" sz="2800" dirty="0" err="1">
                <a:cs typeface="Arial"/>
              </a:rPr>
              <a:t>Homotools</a:t>
            </a:r>
            <a:endParaRPr lang="en-US" sz="2800" dirty="0"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8D5DC-9ED6-8769-3106-D035FF31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52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918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28600" y="152943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DNA/protein sequences derived from a common </a:t>
            </a:r>
            <a:r>
              <a:rPr lang="en-US" sz="2800" dirty="0" err="1"/>
              <a:t>ancester</a:t>
            </a:r>
            <a:r>
              <a:rPr lang="en-US" sz="2800" dirty="0"/>
              <a:t>.</a:t>
            </a:r>
          </a:p>
          <a:p>
            <a:r>
              <a:rPr lang="en-US" sz="2800" dirty="0"/>
              <a:t>Orthologs: Homologs from divergent lineages.</a:t>
            </a:r>
          </a:p>
          <a:p>
            <a:r>
              <a:rPr lang="en-US" sz="2800" dirty="0"/>
              <a:t>Paralogs: Homologs derived from their duplication within a lineage.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866" y="880753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9924" y="429769"/>
            <a:ext cx="8442563" cy="7659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Homotools</a:t>
            </a:r>
            <a:br>
              <a:rPr lang="en-US" sz="2700" dirty="0"/>
            </a:br>
            <a:r>
              <a:rPr lang="en-US" sz="1800" dirty="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dedicated to identifying best homologs and conducting homologous comparisons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534140" y="1738257"/>
            <a:ext cx="8240973" cy="1271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: A procedure needs to be repeated frequently to extract gene sequences from a genome and compare with data from other genomes.</a:t>
            </a:r>
            <a:endParaRPr sz="2800" dirty="0"/>
          </a:p>
        </p:txBody>
      </p:sp>
      <p:sp>
        <p:nvSpPr>
          <p:cNvPr id="92" name="Google Shape;92;p14"/>
          <p:cNvSpPr txBox="1"/>
          <p:nvPr/>
        </p:nvSpPr>
        <p:spPr>
          <a:xfrm>
            <a:off x="1572567" y="3545609"/>
            <a:ext cx="581799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Can we make this procedure simpler?</a:t>
            </a:r>
            <a:endParaRPr sz="28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EEA75-5B11-625A-CFA4-DF42133F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3E71-CAD2-598B-E10A-898A8C10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29267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modules in </a:t>
            </a:r>
            <a:r>
              <a:rPr lang="en-US" dirty="0" err="1"/>
              <a:t>homotools</a:t>
            </a:r>
            <a:endParaRPr lang="en-US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53320B4E-BD3C-FD56-B5DF-C885793D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4751" y="1186906"/>
            <a:ext cx="7477010" cy="34285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F74B99-4595-640D-2092-B3B54F19D52D}"/>
              </a:ext>
            </a:extLst>
          </p:cNvPr>
          <p:cNvSpPr/>
          <p:nvPr/>
        </p:nvSpPr>
        <p:spPr>
          <a:xfrm>
            <a:off x="2548218" y="1216960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999B26-F5CB-1FE4-C486-2B5827B69ADD}"/>
              </a:ext>
            </a:extLst>
          </p:cNvPr>
          <p:cNvSpPr/>
          <p:nvPr/>
        </p:nvSpPr>
        <p:spPr>
          <a:xfrm>
            <a:off x="2548218" y="2319131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54123C-315D-CA57-04EA-530AC208D704}"/>
              </a:ext>
            </a:extLst>
          </p:cNvPr>
          <p:cNvSpPr/>
          <p:nvPr/>
        </p:nvSpPr>
        <p:spPr>
          <a:xfrm>
            <a:off x="659796" y="3993775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F9041-3C78-A105-E267-2DBD3079877F}"/>
              </a:ext>
            </a:extLst>
          </p:cNvPr>
          <p:cNvSpPr/>
          <p:nvPr/>
        </p:nvSpPr>
        <p:spPr>
          <a:xfrm>
            <a:off x="6563501" y="1727948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5C8F7E-0FF1-CE3E-2091-BED76E06FEBD}"/>
              </a:ext>
            </a:extLst>
          </p:cNvPr>
          <p:cNvSpPr/>
          <p:nvPr/>
        </p:nvSpPr>
        <p:spPr>
          <a:xfrm>
            <a:off x="6563501" y="2746552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3008518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3133" y="273844"/>
            <a:ext cx="7886700" cy="581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dirty="0" err="1"/>
              <a:t>Geneseq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628651" y="3132364"/>
            <a:ext cx="7320020" cy="12367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geneseq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--gene Zm00001eb001720 \</a:t>
            </a:r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     --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fas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B73.fasta \</a:t>
            </a:r>
            <a:endParaRPr dirty="0"/>
          </a:p>
          <a:p>
            <a:pPr marL="0" indent="0">
              <a:buSzPts val="2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     --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gtf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B73.gtf</a:t>
            </a:r>
            <a:endParaRPr dirty="0"/>
          </a:p>
        </p:txBody>
      </p:sp>
      <p:pic>
        <p:nvPicPr>
          <p:cNvPr id="3" name="Picture 2" descr="A purple rectangle with black text&#10;&#10;Description automatically generated">
            <a:extLst>
              <a:ext uri="{FF2B5EF4-FFF2-40B4-BE49-F238E27FC236}">
                <a16:creationId xmlns:a16="http://schemas.microsoft.com/office/drawing/2014/main" id="{7D730CF6-4C67-7A51-828F-C1ECAA96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33" y="1260589"/>
            <a:ext cx="7666991" cy="1466087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Extract other features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628650" y="1424147"/>
            <a:ext cx="7196203" cy="2548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cds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 : 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cds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database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cdna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    : transcript database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--protein : protein database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US" sz="1800" dirty="0" err="1">
                <a:latin typeface="Courier New"/>
                <a:ea typeface="Courier New"/>
                <a:cs typeface="Courier New"/>
                <a:sym typeface="Courier New"/>
              </a:rPr>
              <a:t>othergff</a:t>
            </a: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: GTF/GFF files containing other features</a:t>
            </a:r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endParaRPr sz="1800" dirty="0">
              <a:latin typeface="Courier New"/>
              <a:ea typeface="Courier New"/>
              <a:cs typeface="Courier New"/>
              <a:sym typeface="Courier New"/>
            </a:endParaRPr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--ext5    : bp extension from 5' site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1800" dirty="0">
                <a:latin typeface="Courier New"/>
                <a:ea typeface="Courier New"/>
                <a:cs typeface="Courier New"/>
                <a:sym typeface="Courier New"/>
              </a:rPr>
              <a:t>--ext3.   : bp extension from 3' site</a:t>
            </a:r>
            <a:endParaRPr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628650" y="180198"/>
            <a:ext cx="7886700" cy="581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700" dirty="0" err="1"/>
              <a:t>homocomp</a:t>
            </a:r>
            <a:r>
              <a:rPr lang="en-US" sz="2700" dirty="0"/>
              <a:t>: search for the best homolog and compare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091940" y="834602"/>
            <a:ext cx="5046345" cy="15926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homocomp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--query Zm00001eb001720.fasta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qryadd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50" dirty="0">
                <a:latin typeface="Courier New"/>
                <a:ea typeface="Courier New"/>
                <a:cs typeface="Courier New"/>
                <a:sym typeface="Courier New"/>
              </a:rPr>
              <a:t>Zm00001eb001720_T001.adjusted.bed \</a:t>
            </a:r>
            <a:endParaRPr sz="135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A188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tgtf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A188.gtf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18" descr="alnplot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122" y="2427256"/>
            <a:ext cx="4355166" cy="261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gene&#10;&#10;Description automatically generated">
            <a:extLst>
              <a:ext uri="{FF2B5EF4-FFF2-40B4-BE49-F238E27FC236}">
                <a16:creationId xmlns:a16="http://schemas.microsoft.com/office/drawing/2014/main" id="{2172430A-1DF9-E2AE-5F49-0B6097F8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7" y="1346940"/>
            <a:ext cx="4014400" cy="2064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006B0-3860-CFF6-3830-D50619108246}"/>
              </a:ext>
            </a:extLst>
          </p:cNvPr>
          <p:cNvSpPr txBox="1"/>
          <p:nvPr/>
        </p:nvSpPr>
        <p:spPr>
          <a:xfrm>
            <a:off x="1742061" y="111610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geneseq</a:t>
            </a:r>
            <a:endParaRPr lang="en-US" sz="1200" dirty="0">
              <a:latin typeface="Helvetica" pitchFamily="2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42487" y="273327"/>
            <a:ext cx="7886700" cy="653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3000" dirty="0" err="1"/>
              <a:t>homomine</a:t>
            </a:r>
            <a:endParaRPr sz="3000"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466775" y="1974906"/>
            <a:ext cx="8613017" cy="239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Start from </a:t>
            </a:r>
            <a:r>
              <a:rPr lang="en-US" sz="2100" b="1" dirty="0">
                <a:solidFill>
                  <a:srgbClr val="C0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gene ID </a:t>
            </a: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 a genome (e.g., B73)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Search the best homolog in </a:t>
            </a:r>
            <a:r>
              <a:rPr lang="en-US" sz="2100" b="1" dirty="0">
                <a:solidFill>
                  <a:srgbClr val="C0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targeted genome </a:t>
            </a: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(e.g., A188)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Identify polymorphisms, including SNP, INDEL, and structural variation (SV)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Annotate all polymorphisms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Determine if an SV is associated with a transposon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Show all these results in a HTML report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50033-1B34-FFEF-D018-A5611282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4" y="1304404"/>
            <a:ext cx="7892983" cy="56770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4866-91DB-F1DB-9C71-B9C39DEB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91" y="290535"/>
            <a:ext cx="8371301" cy="543479"/>
          </a:xfrm>
        </p:spPr>
        <p:txBody>
          <a:bodyPr>
            <a:noAutofit/>
          </a:bodyPr>
          <a:lstStyle/>
          <a:p>
            <a:r>
              <a:rPr lang="en-US" sz="2800" dirty="0" err="1"/>
              <a:t>Homomine</a:t>
            </a:r>
            <a:r>
              <a:rPr lang="en-US" sz="2800" dirty="0"/>
              <a:t> of maize B73 gene Zm00001eb001720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3ED070-2B27-8A39-FC72-3C7C37E4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7" y="1112341"/>
            <a:ext cx="4286838" cy="364507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F04CB9-66A9-7959-3DB9-6B35621D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81" y="1112340"/>
            <a:ext cx="4929172" cy="1226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0679BB-062D-7217-E1B6-395B0A58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07" y="2861119"/>
            <a:ext cx="5154803" cy="2071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48386-BEB3-2F66-F342-B7368E77BE36}"/>
              </a:ext>
            </a:extLst>
          </p:cNvPr>
          <p:cNvSpPr txBox="1"/>
          <p:nvPr/>
        </p:nvSpPr>
        <p:spPr>
          <a:xfrm>
            <a:off x="439641" y="398117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1981 bp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4E1623-C9C3-E47D-A8AB-2BA2919B3817}"/>
              </a:ext>
            </a:extLst>
          </p:cNvPr>
          <p:cNvSpPr/>
          <p:nvPr/>
        </p:nvSpPr>
        <p:spPr>
          <a:xfrm>
            <a:off x="4114799" y="2853757"/>
            <a:ext cx="1555424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168B72-8819-3CAA-9623-8CA67377CCF4}"/>
              </a:ext>
            </a:extLst>
          </p:cNvPr>
          <p:cNvSpPr/>
          <p:nvPr/>
        </p:nvSpPr>
        <p:spPr>
          <a:xfrm>
            <a:off x="3969355" y="999343"/>
            <a:ext cx="3242150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42542A-6322-5981-32C1-FF2703A50A8E}"/>
              </a:ext>
            </a:extLst>
          </p:cNvPr>
          <p:cNvSpPr/>
          <p:nvPr/>
        </p:nvSpPr>
        <p:spPr>
          <a:xfrm>
            <a:off x="250642" y="2732096"/>
            <a:ext cx="816944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2639857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3A04-D9CA-F779-95A6-ADE3133F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88" y="270382"/>
            <a:ext cx="8664373" cy="585472"/>
          </a:xfrm>
        </p:spPr>
        <p:txBody>
          <a:bodyPr>
            <a:normAutofit/>
          </a:bodyPr>
          <a:lstStyle/>
          <a:p>
            <a:r>
              <a:rPr lang="en-US" sz="2700" dirty="0" err="1"/>
              <a:t>homostack</a:t>
            </a:r>
            <a:r>
              <a:rPr lang="en-US" sz="2700" dirty="0"/>
              <a:t>: alignment visualization of multiple sequences</a:t>
            </a:r>
          </a:p>
        </p:txBody>
      </p:sp>
      <p:pic>
        <p:nvPicPr>
          <p:cNvPr id="5" name="Google Shape;124;p19" descr="stackplot">
            <a:extLst>
              <a:ext uri="{FF2B5EF4-FFF2-40B4-BE49-F238E27FC236}">
                <a16:creationId xmlns:a16="http://schemas.microsoft.com/office/drawing/2014/main" id="{BF2ECC3F-4EAE-7D11-FF88-EB6E17304A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7976" y="1008580"/>
            <a:ext cx="5063985" cy="373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623A69CA-6E5F-4484-365F-3ED123C7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6" y="1314034"/>
            <a:ext cx="3527190" cy="28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1170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0E06-FFEA-5410-FB34-4ADF5F1B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20" y="249056"/>
            <a:ext cx="7886700" cy="610259"/>
          </a:xfrm>
        </p:spPr>
        <p:txBody>
          <a:bodyPr>
            <a:normAutofit/>
          </a:bodyPr>
          <a:lstStyle/>
          <a:p>
            <a:r>
              <a:rPr lang="en-US" sz="2700" dirty="0"/>
              <a:t>Case study – herbicide (</a:t>
            </a:r>
            <a:r>
              <a:rPr lang="en-US" sz="2700" dirty="0" err="1"/>
              <a:t>nicosulfuron</a:t>
            </a:r>
            <a:r>
              <a:rPr lang="en-US" sz="2700" dirty="0"/>
              <a:t>) resistance</a:t>
            </a:r>
          </a:p>
        </p:txBody>
      </p:sp>
      <p:pic>
        <p:nvPicPr>
          <p:cNvPr id="5" name="Picture 4" descr="A collage of photos of plants&#10;&#10;Description automatically generated">
            <a:extLst>
              <a:ext uri="{FF2B5EF4-FFF2-40B4-BE49-F238E27FC236}">
                <a16:creationId xmlns:a16="http://schemas.microsoft.com/office/drawing/2014/main" id="{04AC8970-731F-4900-76D6-1AEBEA57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" y="1095595"/>
            <a:ext cx="8601959" cy="3713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02BD9-9A51-0A6A-D364-0FEF6D7841FD}"/>
              </a:ext>
            </a:extLst>
          </p:cNvPr>
          <p:cNvSpPr txBox="1"/>
          <p:nvPr/>
        </p:nvSpPr>
        <p:spPr>
          <a:xfrm>
            <a:off x="679076" y="297946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B25B9-0FA1-2BF0-0A6B-EA86F9CF505F}"/>
              </a:ext>
            </a:extLst>
          </p:cNvPr>
          <p:cNvSpPr txBox="1"/>
          <p:nvPr/>
        </p:nvSpPr>
        <p:spPr>
          <a:xfrm>
            <a:off x="3603811" y="2979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05564-21BD-95D3-331D-72175DA59E6B}"/>
              </a:ext>
            </a:extLst>
          </p:cNvPr>
          <p:cNvSpPr txBox="1"/>
          <p:nvPr/>
        </p:nvSpPr>
        <p:spPr>
          <a:xfrm>
            <a:off x="6459826" y="2979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</p:spTree>
    <p:extLst>
      <p:ext uri="{BB962C8B-B14F-4D97-AF65-F5344CB8AC3E}">
        <p14:creationId xmlns:p14="http://schemas.microsoft.com/office/powerpoint/2010/main" val="18374799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358"/>
            <a:ext cx="8229600" cy="646098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7" y="816634"/>
            <a:ext cx="7344259" cy="412950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cs typeface="Arial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"/>
            </a:endParaRPr>
          </a:p>
          <a:p>
            <a:r>
              <a:rPr lang="en-US" sz="2800" dirty="0"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794"/>
            <a:ext cx="8229600" cy="546871"/>
          </a:xfrm>
        </p:spPr>
        <p:txBody>
          <a:bodyPr>
            <a:noAutofit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28599" y="793278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Synteny</a:t>
            </a:r>
            <a:r>
              <a:rPr lang="en-US" sz="2400" dirty="0">
                <a:cs typeface="Arial"/>
              </a:rPr>
              <a:t> is usually referred to as the conservation of blocks of order between two sets of chromosomes. Syntenic regions are evidenced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48" y="2173609"/>
            <a:ext cx="5439452" cy="270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5238" y="4456136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72" y="113067"/>
            <a:ext cx="8889321" cy="560544"/>
          </a:xfrm>
        </p:spPr>
        <p:txBody>
          <a:bodyPr>
            <a:normAutofit/>
          </a:bodyPr>
          <a:lstStyle/>
          <a:p>
            <a:r>
              <a:rPr lang="en-US" sz="2800" dirty="0" err="1"/>
              <a:t>MoT</a:t>
            </a:r>
            <a:r>
              <a:rPr lang="en-US" sz="2800" dirty="0"/>
              <a:t> B71 final assembly vs. MG8 (70-15, </a:t>
            </a:r>
            <a:r>
              <a:rPr lang="en-US" sz="2800" i="1" dirty="0"/>
              <a:t>rice</a:t>
            </a:r>
            <a:r>
              <a:rPr lang="en-US" sz="28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5" y="502808"/>
            <a:ext cx="4349046" cy="43490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89267" y="4750759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845554" y="2577114"/>
            <a:ext cx="217664" cy="17455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34886" y="1432789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8944" y="1946065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40691" y="1872622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4667" y="2139643"/>
            <a:ext cx="217664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22802"/>
              </p:ext>
            </p:extLst>
          </p:nvPr>
        </p:nvGraphicFramePr>
        <p:xfrm>
          <a:off x="547431" y="1074495"/>
          <a:ext cx="2127093" cy="3915808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8751" y="4334450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9104" y="1593013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345572" y="3376198"/>
            <a:ext cx="2598548" cy="1733433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438277" y="666356"/>
            <a:ext cx="234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652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832499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79467"/>
              </p:ext>
            </p:extLst>
          </p:nvPr>
        </p:nvGraphicFramePr>
        <p:xfrm>
          <a:off x="3970615" y="2729233"/>
          <a:ext cx="5088469" cy="2301945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4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4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4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4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4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8" y="787398"/>
            <a:ext cx="3361825" cy="42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567" y="92892"/>
            <a:ext cx="8229600" cy="617207"/>
          </a:xfrm>
        </p:spPr>
        <p:txBody>
          <a:bodyPr>
            <a:normAutofit/>
          </a:bodyPr>
          <a:lstStyle/>
          <a:p>
            <a:r>
              <a:rPr lang="en-US" sz="2800" dirty="0"/>
              <a:t>Read depths to infer </a:t>
            </a:r>
            <a:r>
              <a:rPr lang="en-US" sz="28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60025" y="4685482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42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8729" y="2938943"/>
            <a:ext cx="1511950" cy="124401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66080" y="3356182"/>
            <a:ext cx="202027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Simply consider: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sz="1600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sz="1600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19" y="787398"/>
            <a:ext cx="3160600" cy="42562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6BFB7A-89B7-B6A5-236B-1165C387F045}"/>
              </a:ext>
            </a:extLst>
          </p:cNvPr>
          <p:cNvSpPr/>
          <p:nvPr/>
        </p:nvSpPr>
        <p:spPr>
          <a:xfrm>
            <a:off x="4612633" y="2938943"/>
            <a:ext cx="1511950" cy="124401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00E1-D1C5-6E93-AA96-64EE403B25A1}"/>
              </a:ext>
            </a:extLst>
          </p:cNvPr>
          <p:cNvSpPr txBox="1"/>
          <p:nvPr/>
        </p:nvSpPr>
        <p:spPr>
          <a:xfrm>
            <a:off x="6322263" y="3102504"/>
            <a:ext cx="1890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two mini-chromosomes?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27F44-0751-03E0-4317-40B915E66AF4}"/>
              </a:ext>
            </a:extLst>
          </p:cNvPr>
          <p:cNvSpPr txBox="1"/>
          <p:nvPr/>
        </p:nvSpPr>
        <p:spPr>
          <a:xfrm>
            <a:off x="203932" y="4213174"/>
            <a:ext cx="1337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 minis?</a:t>
            </a:r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6" grpId="0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874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349" y="910618"/>
            <a:ext cx="2512636" cy="332226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742841" y="879310"/>
            <a:ext cx="5189913" cy="3887953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45239" y="4223629"/>
            <a:ext cx="475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T25 has no mini-chromosomes</a:t>
            </a:r>
          </a:p>
          <a:p>
            <a:r>
              <a:rPr lang="en-US" sz="24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F44F2-8C7E-F956-153A-1944DA216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833E-016A-4D1A-12A9-04A75C02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9" y="376237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3FC6-11D0-DFC8-FF09-8419780A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09" y="947470"/>
            <a:ext cx="8229600" cy="3819793"/>
          </a:xfrm>
        </p:spPr>
        <p:txBody>
          <a:bodyPr>
            <a:normAutofit/>
          </a:bodyPr>
          <a:lstStyle/>
          <a:p>
            <a:pPr marL="231775" indent="-231775">
              <a:buNone/>
            </a:pPr>
            <a:r>
              <a:rPr lang="en-US" sz="2000" dirty="0" err="1"/>
              <a:t>Pinkel</a:t>
            </a:r>
            <a:r>
              <a:rPr lang="en-US" sz="2000" dirty="0"/>
              <a:t>, D. &amp; Albertson, D. G. Comparative genomic hybridization. </a:t>
            </a:r>
            <a:r>
              <a:rPr lang="en-US" sz="2000" dirty="0" err="1"/>
              <a:t>Annu</a:t>
            </a:r>
            <a:r>
              <a:rPr lang="en-US" sz="2000" dirty="0"/>
              <a:t>. Rev. Genomics Hum. Genet. 6, 331–354 (2005).</a:t>
            </a:r>
          </a:p>
          <a:p>
            <a:pPr marL="231775" indent="-231775">
              <a:buNone/>
            </a:pPr>
            <a:r>
              <a:rPr lang="en-US" sz="2000" dirty="0"/>
              <a:t>Miller, W., </a:t>
            </a:r>
            <a:r>
              <a:rPr lang="en-US" sz="2000" dirty="0" err="1"/>
              <a:t>Makova</a:t>
            </a:r>
            <a:r>
              <a:rPr lang="en-US" sz="2000" dirty="0"/>
              <a:t>, K. D., </a:t>
            </a:r>
            <a:r>
              <a:rPr lang="en-US" sz="2000" dirty="0" err="1"/>
              <a:t>Nekrutenko</a:t>
            </a:r>
            <a:r>
              <a:rPr lang="en-US" sz="2000" dirty="0"/>
              <a:t>, A. &amp; </a:t>
            </a:r>
            <a:r>
              <a:rPr lang="en-US" sz="2000" dirty="0" err="1"/>
              <a:t>Hardison</a:t>
            </a:r>
            <a:r>
              <a:rPr lang="en-US" sz="2000" dirty="0"/>
              <a:t>, R. C. Comparative genomics. </a:t>
            </a:r>
            <a:r>
              <a:rPr lang="en-US" sz="2000" dirty="0" err="1"/>
              <a:t>Annu</a:t>
            </a:r>
            <a:r>
              <a:rPr lang="en-US" sz="2000" dirty="0"/>
              <a:t>. Rev. Genomics Hum. Genet. 5, 15–56 (2004).</a:t>
            </a:r>
          </a:p>
          <a:p>
            <a:pPr marL="231775" indent="-231775">
              <a:buNone/>
            </a:pPr>
            <a:r>
              <a:rPr lang="en-US" sz="2000" dirty="0" err="1"/>
              <a:t>Korbel</a:t>
            </a:r>
            <a:r>
              <a:rPr lang="en-US" sz="2000" dirty="0"/>
              <a:t>, J. O. et al. Paired-end mapping reveals extensive structural variation in the human genome. Science 318, 420–426 (2007).</a:t>
            </a:r>
          </a:p>
          <a:p>
            <a:pPr marL="231775" indent="-231775">
              <a:buNone/>
            </a:pPr>
            <a:r>
              <a:rPr lang="en-US" sz="2000" dirty="0"/>
              <a:t>Armstrong, J., </a:t>
            </a:r>
            <a:r>
              <a:rPr lang="en-US" sz="2000" dirty="0" err="1"/>
              <a:t>Fiddes</a:t>
            </a:r>
            <a:r>
              <a:rPr lang="en-US" sz="2000" dirty="0"/>
              <a:t>, I. T., </a:t>
            </a:r>
            <a:r>
              <a:rPr lang="en-US" sz="2000" dirty="0" err="1"/>
              <a:t>Diekhans</a:t>
            </a:r>
            <a:r>
              <a:rPr lang="en-US" sz="2000" dirty="0"/>
              <a:t>, M. &amp; Paten, B. Whole-Genome Alignment and Comparative Annotation. </a:t>
            </a:r>
            <a:r>
              <a:rPr lang="en-US" sz="2000" dirty="0" err="1"/>
              <a:t>Annu</a:t>
            </a:r>
            <a:r>
              <a:rPr lang="en-US" sz="2000" dirty="0"/>
              <a:t> Rev </a:t>
            </a:r>
            <a:r>
              <a:rPr lang="en-US" sz="2000" dirty="0" err="1"/>
              <a:t>Anim</a:t>
            </a:r>
            <a:r>
              <a:rPr lang="en-US" sz="2000" dirty="0"/>
              <a:t> </a:t>
            </a:r>
            <a:r>
              <a:rPr lang="en-US" sz="2000" dirty="0" err="1"/>
              <a:t>Biosci</a:t>
            </a:r>
            <a:r>
              <a:rPr lang="en-US" sz="2000" dirty="0"/>
              <a:t> (2018). doi:10.1146/annurev-animal-020518-115005</a:t>
            </a:r>
          </a:p>
          <a:p>
            <a:pPr marL="231775" indent="-231775">
              <a:buNone/>
            </a:pPr>
            <a:r>
              <a:rPr lang="en-US" sz="2000" dirty="0" err="1"/>
              <a:t>Kronenberg</a:t>
            </a:r>
            <a:r>
              <a:rPr lang="en-US" sz="20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903D-81DA-54C6-B67D-733E08AF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34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41DB00-23B5-433E-62D3-4FED39C3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B4EF-6B0E-5DC3-8194-36FA3FCF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9BE7-07D3-78E3-1E1D-26328B5B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422"/>
            <a:ext cx="8229600" cy="304364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pangenome represents the entire set of </a:t>
            </a:r>
            <a:r>
              <a:rPr lang="en-US" b="0" i="0" strike="sngStrike" dirty="0">
                <a:solidFill>
                  <a:srgbClr val="222222"/>
                </a:solidFill>
                <a:effectLst/>
                <a:latin typeface="-apple-system"/>
              </a:rPr>
              <a:t>genes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genomes within a species, consisting of a core genome — containing sequences shared between all individuals of the species — and the ‘dispensable’ genome.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222222"/>
                </a:solidFill>
                <a:latin typeface="-apple-system"/>
              </a:rPr>
              <a:t>(https://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www.nature.com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/articles/d42859-020-00115-3)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0CAA8-C1B2-3261-4CEF-842E9647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854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28A79-A07A-D226-3C49-09C5F9BC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B3C1-E310-FDF4-DF41-C6AB9F54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63883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0A3D0-0B83-BF4C-80D5-266435CC1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EA77714-F8A7-533B-4EC2-CB869A4F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07161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7261DB1-F1FA-4EF5-E3C3-0A4701E7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66622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75CCA09C-79C6-A679-3174-199EE9346137}"/>
              </a:ext>
            </a:extLst>
          </p:cNvPr>
          <p:cNvSpPr/>
          <p:nvPr/>
        </p:nvSpPr>
        <p:spPr>
          <a:xfrm>
            <a:off x="5037158" y="491980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472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36AB1C-DCCF-F6B5-DBEC-403C5E7F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0291-9CEB-788C-E4B0-8B1F6495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70768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53381-7D0D-F609-0EBA-E963A8E3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47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2B1F-6F61-851B-4716-2903193A7BF9}"/>
              </a:ext>
            </a:extLst>
          </p:cNvPr>
          <p:cNvSpPr txBox="1"/>
          <p:nvPr/>
        </p:nvSpPr>
        <p:spPr>
          <a:xfrm>
            <a:off x="935596" y="5579721"/>
            <a:ext cx="5330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Eizenga</a:t>
            </a:r>
            <a:r>
              <a:rPr lang="en-US" sz="1200" dirty="0"/>
              <a:t> et al., 2020, Annual Review of Genomics and Human Genetics, 21:139-162</a:t>
            </a:r>
          </a:p>
        </p:txBody>
      </p:sp>
      <p:pic>
        <p:nvPicPr>
          <p:cNvPr id="10" name="Picture 9" descr="Polygon&#10;&#10;Description automatically generated with low confidence">
            <a:extLst>
              <a:ext uri="{FF2B5EF4-FFF2-40B4-BE49-F238E27FC236}">
                <a16:creationId xmlns:a16="http://schemas.microsoft.com/office/drawing/2014/main" id="{2F72813E-7AAB-F73D-715A-F1FB628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86" y="110975"/>
            <a:ext cx="2504532" cy="5477619"/>
          </a:xfrm>
          <a:prstGeom prst="rect">
            <a:avLst/>
          </a:prstGeom>
        </p:spPr>
      </p:pic>
      <p:pic>
        <p:nvPicPr>
          <p:cNvPr id="11" name="Picture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8F7A70BD-FD9E-05A7-F7C4-712A2AE9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09" y="110975"/>
            <a:ext cx="3271047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8B1798-AFE0-E65D-7286-2F144916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2432-2C2D-2339-0A43-DD9970FF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48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E0BA4-9806-FC2B-B8DB-B7E3A742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72" y="260350"/>
            <a:ext cx="6076984" cy="45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E15E0F-D0B9-FF16-1575-63F9149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82612"/>
            <a:ext cx="8229600" cy="84296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Variant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D8F30-7AB6-5CE4-2EDE-894D27AFF77A}"/>
              </a:ext>
            </a:extLst>
          </p:cNvPr>
          <p:cNvSpPr txBox="1"/>
          <p:nvPr/>
        </p:nvSpPr>
        <p:spPr>
          <a:xfrm>
            <a:off x="701964" y="5035332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variation graph data model describes the all-to-all alignment of many sequences</a:t>
            </a:r>
          </a:p>
        </p:txBody>
      </p:sp>
    </p:spTree>
    <p:extLst>
      <p:ext uri="{BB962C8B-B14F-4D97-AF65-F5344CB8AC3E}">
        <p14:creationId xmlns:p14="http://schemas.microsoft.com/office/powerpoint/2010/main" val="21378408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457" y="1668449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277" y="1323709"/>
            <a:ext cx="7733211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50 bp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C9F793-AA97-D60E-F1AE-8B79E005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BAF6-FFA6-5F0A-C30C-4A266CA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622784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15F-46CA-B562-C6F6-C2BD5BFF5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84E635-D94E-0BA3-6A6D-E0416604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476202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4914003-9077-18E7-299B-B905608B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14071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2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30583"/>
            <a:ext cx="8520600" cy="6797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7393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465722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536037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774"/>
            <a:ext cx="8229600" cy="633326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7" y="883568"/>
            <a:ext cx="7344259" cy="407407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cs typeface="Arial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42020" y="5657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36666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36666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8" y="225456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1" y="157067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326728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3538580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3694092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5" y="4020524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047795" y="2340448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5550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23804</TotalTime>
  <Words>1562</Words>
  <Application>Microsoft Macintosh PowerPoint</Application>
  <PresentationFormat>On-screen Show (16:9)</PresentationFormat>
  <Paragraphs>357</Paragraphs>
  <Slides>50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-apple-system</vt:lpstr>
      <vt:lpstr>ＭＳ Ｐゴシック</vt:lpstr>
      <vt:lpstr>Arial</vt:lpstr>
      <vt:lpstr>Calibri</vt:lpstr>
      <vt:lpstr>Calibri Light</vt:lpstr>
      <vt:lpstr>Courier New</vt:lpstr>
      <vt:lpstr>Helvetica</vt:lpstr>
      <vt:lpstr>Times New Roman</vt:lpstr>
      <vt:lpstr>Verdana</vt:lpstr>
      <vt:lpstr>Office Theme</vt:lpstr>
      <vt:lpstr>Comparative genomics  Bioinformatics Applications (PLPTH813)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 (I)</vt:lpstr>
      <vt:lpstr>inversion (II)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CGRD</vt:lpstr>
      <vt:lpstr>Comparative Genomic Read Depths (CGRD)</vt:lpstr>
      <vt:lpstr>CGRD identified a CNV conditioning seed colors</vt:lpstr>
      <vt:lpstr>Outline</vt:lpstr>
      <vt:lpstr>SyRI - finding genomic variation using genome assemblies</vt:lpstr>
      <vt:lpstr>Find aligned syntenic and SV blocks and then discover differences in sequence </vt:lpstr>
      <vt:lpstr>Structure variation with SyRI</vt:lpstr>
      <vt:lpstr>Outline</vt:lpstr>
      <vt:lpstr>Homotools dedicated to identifying best homologs and conducting homologous comparisons</vt:lpstr>
      <vt:lpstr>Multiple modules in homotools</vt:lpstr>
      <vt:lpstr>Geneseq</vt:lpstr>
      <vt:lpstr>Extract other features</vt:lpstr>
      <vt:lpstr>homocomp: search for the best homolog and compare</vt:lpstr>
      <vt:lpstr>homomine</vt:lpstr>
      <vt:lpstr>Homomine of maize B73 gene Zm00001eb001720 </vt:lpstr>
      <vt:lpstr>homostack: alignment visualization of multiple sequences</vt:lpstr>
      <vt:lpstr>Case study – herbicide (nicosulfuron) resistance</vt:lpstr>
      <vt:lpstr>Outline</vt:lpstr>
      <vt:lpstr>MoT B71 final assembly vs. MG8 (70-15, rice strain)</vt:lpstr>
      <vt:lpstr>Illumina sequencing of additional eight strains</vt:lpstr>
      <vt:lpstr>Read depths to infer copy number variation</vt:lpstr>
      <vt:lpstr>CHEF gel to separate chromosome-sized DNA</vt:lpstr>
      <vt:lpstr>Additional References</vt:lpstr>
      <vt:lpstr>Pangenome</vt:lpstr>
      <vt:lpstr>Issues associated with single reference genomes</vt:lpstr>
      <vt:lpstr>Pangenomics</vt:lpstr>
      <vt:lpstr>Variant graph</vt:lpstr>
      <vt:lpstr>PowerPoint Presentation</vt:lpstr>
      <vt:lpstr>Construct a pangenome to facilitate genotyping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90</cp:revision>
  <dcterms:created xsi:type="dcterms:W3CDTF">2019-04-02T20:22:52Z</dcterms:created>
  <dcterms:modified xsi:type="dcterms:W3CDTF">2025-04-01T16:23:32Z</dcterms:modified>
</cp:coreProperties>
</file>